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58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63" r:id="rId14"/>
    <p:sldId id="265" r:id="rId15"/>
    <p:sldId id="272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Code" panose="020B0609020000020004" pitchFamily="49" charset="0"/>
      <p:regular r:id="rId22"/>
      <p:bold r:id="rId23"/>
      <p:italic r:id="rId24"/>
      <p:boldItalic r:id="rId25"/>
    </p:embeddedFont>
    <p:embeddedFont>
      <p:font typeface="IBM Plex Sans" panose="020B0503050203000203" pitchFamily="34" charset="0"/>
      <p:regular r:id="rId26"/>
    </p:embeddedFont>
    <p:embeddedFont>
      <p:font typeface="IBM Plex Sans Bold" panose="020B0803050203000203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26" autoAdjust="0"/>
  </p:normalViewPr>
  <p:slideViewPr>
    <p:cSldViewPr>
      <p:cViewPr varScale="1">
        <p:scale>
          <a:sx n="80" d="100"/>
          <a:sy n="80" d="100"/>
        </p:scale>
        <p:origin x="52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70619-72AA-914D-B534-0502E9CF194B}" type="datetimeFigureOut">
              <a:rPr lang="tr-TR" smtClean="0"/>
              <a:t>17.12.2024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86B3-90E6-0C44-B756-2060B22617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721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386B3-90E6-0C44-B756-2060B226171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406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386B3-90E6-0C44-B756-2060B226171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300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386B3-90E6-0C44-B756-2060B2261715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41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386B3-90E6-0C44-B756-2060B2261715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890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386B3-90E6-0C44-B756-2060B2261715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155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9000" b="-90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2535677" y="42291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40347" y="3807356"/>
            <a:ext cx="10807307" cy="134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Dinamik</a:t>
            </a:r>
            <a:r>
              <a:rPr lang="en-US" sz="66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 Analiz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923523" y="42291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04687" y="4923633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0" y="0"/>
                </a:moveTo>
                <a:lnTo>
                  <a:pt x="454613" y="0"/>
                </a:lnTo>
                <a:lnTo>
                  <a:pt x="454613" y="439734"/>
                </a:lnTo>
                <a:lnTo>
                  <a:pt x="0" y="43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028700" y="4923633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454613" y="0"/>
                </a:moveTo>
                <a:lnTo>
                  <a:pt x="0" y="0"/>
                </a:lnTo>
                <a:lnTo>
                  <a:pt x="0" y="439734"/>
                </a:lnTo>
                <a:lnTo>
                  <a:pt x="454613" y="439734"/>
                </a:lnTo>
                <a:lnTo>
                  <a:pt x="4546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55001" y="5599560"/>
            <a:ext cx="8377998" cy="752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1"/>
              </a:lnSpc>
              <a:spcBef>
                <a:spcPct val="0"/>
              </a:spcBef>
            </a:pPr>
            <a:r>
              <a:rPr lang="tr-TR" sz="4515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YAZILIM GEÇERLEME VE SINAMA</a:t>
            </a:r>
            <a:endParaRPr lang="en-US" sz="4515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66813" y="800100"/>
            <a:ext cx="2554373" cy="3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tr-TR" sz="2800" spc="-63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04 . 12 . 2024</a:t>
            </a:r>
            <a:endParaRPr lang="en-US" sz="2800" spc="-63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E7F1950-6B7B-E406-CD6A-15EDCC751042}"/>
              </a:ext>
            </a:extLst>
          </p:cNvPr>
          <p:cNvSpPr txBox="1"/>
          <p:nvPr/>
        </p:nvSpPr>
        <p:spPr>
          <a:xfrm>
            <a:off x="3740347" y="7538867"/>
            <a:ext cx="6477000" cy="1044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Muhammed OSMAN – 200290605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Ömer MEMES – 200290610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F0DE1-3CA5-752F-709E-3C9B9E71F3BA}"/>
              </a:ext>
            </a:extLst>
          </p:cNvPr>
          <p:cNvSpPr txBox="1"/>
          <p:nvPr/>
        </p:nvSpPr>
        <p:spPr>
          <a:xfrm>
            <a:off x="9205161" y="7472328"/>
            <a:ext cx="5886451" cy="11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Ahmed SALIH – 200290604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Hasan SAHVAN - 220290606</a:t>
            </a:r>
            <a:endParaRPr lang="en-US" sz="2400" dirty="0">
              <a:solidFill>
                <a:srgbClr val="FFFFFF"/>
              </a:solidFill>
              <a:latin typeface="Cascadia Code" panose="020B0609020000020004" pitchFamily="49" charset="0"/>
              <a:ea typeface="IBM Plex Sans"/>
              <a:cs typeface="Cascadia Code" panose="020B0609020000020004" pitchFamily="49" charset="0"/>
              <a:sym typeface="IBM Plex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4CAF6-D8E1-2ED5-1AED-1FF6627845DB}"/>
              </a:ext>
            </a:extLst>
          </p:cNvPr>
          <p:cNvSpPr txBox="1"/>
          <p:nvPr/>
        </p:nvSpPr>
        <p:spPr>
          <a:xfrm>
            <a:off x="5344185" y="6284113"/>
            <a:ext cx="3623850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Esra G</a:t>
            </a:r>
            <a:r>
              <a:rPr lang="tr-TR" sz="2400" b="1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ÜNDOĞAN   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A3A01C8B-24FE-E14E-9B0F-20EB6BAA70F1}"/>
              </a:ext>
            </a:extLst>
          </p:cNvPr>
          <p:cNvSpPr txBox="1"/>
          <p:nvPr/>
        </p:nvSpPr>
        <p:spPr>
          <a:xfrm>
            <a:off x="5623200" y="8985551"/>
            <a:ext cx="6210301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Hayan ALKHATTAB – 200290606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9E46785-0036-8249-85A1-83A68B380A39}"/>
              </a:ext>
            </a:extLst>
          </p:cNvPr>
          <p:cNvSpPr txBox="1"/>
          <p:nvPr/>
        </p:nvSpPr>
        <p:spPr>
          <a:xfrm>
            <a:off x="9319967" y="6284112"/>
            <a:ext cx="3623850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FFFFFF"/>
                </a:solidFill>
                <a:latin typeface="Cascadia Code" panose="020B0609020000020004" pitchFamily="49" charset="0"/>
                <a:ea typeface="IBM Plex Sans"/>
                <a:cs typeface="Cascadia Code" panose="020B0609020000020004" pitchFamily="49" charset="0"/>
                <a:sym typeface="IBM Plex Sans"/>
              </a:rPr>
              <a:t>Şule KAYA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5800" y="5825119"/>
            <a:ext cx="10744200" cy="109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14"/>
              </a:lnSpc>
            </a:pP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ROC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Görselleştirme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Aracı</a:t>
            </a:r>
            <a:endParaRPr lang="en-US" sz="40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5A66B37-6C7D-CC46-A47C-61B66A8AB626}"/>
              </a:ext>
            </a:extLst>
          </p:cNvPr>
          <p:cNvSpPr txBox="1"/>
          <p:nvPr/>
        </p:nvSpPr>
        <p:spPr>
          <a:xfrm>
            <a:off x="224197" y="-278454"/>
            <a:ext cx="3858616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Al Bayan Plain" pitchFamily="2" charset="-78"/>
                <a:sym typeface="IBM Plex Sans"/>
              </a:rPr>
              <a:t>5.SONUÇ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2C77F5EE-0D41-E943-97ED-79C6E523A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" y="1456316"/>
            <a:ext cx="8812352" cy="4224376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C5A6D9BE-4D94-8741-BCCD-942822466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00" y="1464972"/>
            <a:ext cx="9437151" cy="4215720"/>
          </a:xfrm>
          <a:prstGeom prst="rect">
            <a:avLst/>
          </a:prstGeom>
        </p:spPr>
      </p:pic>
      <p:grpSp>
        <p:nvGrpSpPr>
          <p:cNvPr id="28" name="Group 12">
            <a:extLst>
              <a:ext uri="{FF2B5EF4-FFF2-40B4-BE49-F238E27FC236}">
                <a16:creationId xmlns:a16="http://schemas.microsoft.com/office/drawing/2014/main" id="{16D1A5C4-3DD8-DD42-BE3C-54F0577EE78E}"/>
              </a:ext>
            </a:extLst>
          </p:cNvPr>
          <p:cNvGrpSpPr/>
          <p:nvPr/>
        </p:nvGrpSpPr>
        <p:grpSpPr>
          <a:xfrm>
            <a:off x="8756666" y="1457257"/>
            <a:ext cx="234933" cy="4215720"/>
            <a:chOff x="0" y="0"/>
            <a:chExt cx="28944" cy="425800"/>
          </a:xfrm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6F4D796-92FC-3345-8A65-6DE710DDF1CD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6EFD0591-4315-CA4D-AF95-A2C4774D1845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C3F4FE71-FE4F-D643-899D-35098928B7D0}"/>
              </a:ext>
            </a:extLst>
          </p:cNvPr>
          <p:cNvSpPr txBox="1"/>
          <p:nvPr/>
        </p:nvSpPr>
        <p:spPr>
          <a:xfrm>
            <a:off x="10928586" y="7380695"/>
            <a:ext cx="7078933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örnek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hem ROC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eğrilerinin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çizimi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hem de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çizim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performansının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analizi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güzel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kombinasyon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sunmaktadır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ROC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eğrileri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bazlı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model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performansını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değerlendirmek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kullanılırken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ise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hangi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bölümlerinin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etkilediğini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etmek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faydalıdır</a:t>
            </a:r>
            <a:r>
              <a:rPr lang="en-US" sz="2400" spc="-63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lang="en-US" sz="2000" spc="-63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D0C2922-E13A-B941-AFDC-696C8EB888DF}"/>
              </a:ext>
            </a:extLst>
          </p:cNvPr>
          <p:cNvSpPr txBox="1"/>
          <p:nvPr/>
        </p:nvSpPr>
        <p:spPr>
          <a:xfrm>
            <a:off x="762000" y="7213397"/>
            <a:ext cx="9404586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spc="-63" dirty="0" err="1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Grafik</a:t>
            </a:r>
            <a:r>
              <a:rPr lang="en-US" sz="3200" b="1" spc="-63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b="1" spc="-63" dirty="0" err="1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Sonucu</a:t>
            </a:r>
            <a:r>
              <a:rPr lang="en-US" sz="3200" b="1" spc="-63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 0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ROC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AUC = 0.85.</a:t>
            </a:r>
          </a:p>
          <a:p>
            <a:pPr>
              <a:spcBef>
                <a:spcPct val="0"/>
              </a:spcBef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 1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ROC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AUC = 0.88.</a:t>
            </a:r>
          </a:p>
          <a:p>
            <a:pPr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Eğriler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tahmin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görsel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gösterir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AUC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değeri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doğruluğu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hakkında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bilgi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Yüksek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AUC,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iyi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anlamına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gelir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724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9200" y="3706316"/>
            <a:ext cx="841622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-spy record -o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profile.svg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-- python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fileName.py</a:t>
            </a:r>
            <a:endParaRPr lang="en-US" sz="2400" b="1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indent="-457200">
              <a:spcBef>
                <a:spcPct val="0"/>
              </a:spcBef>
              <a:buAutoNum type="arabicPeriod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Yanındaki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dosya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Çalıştır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-&gt; 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Sonuc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: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profile.stats</a:t>
            </a:r>
            <a:endParaRPr lang="en-US" sz="2400" b="1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spcBef>
                <a:spcPct val="0"/>
              </a:spcBef>
            </a:pP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4196" y="-278454"/>
            <a:ext cx="10748603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6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Uygulama</a:t>
            </a: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Teknik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Detaylar</a:t>
            </a:r>
            <a:endParaRPr lang="en-US" sz="66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38316" y="3286744"/>
            <a:ext cx="223684" cy="5082618"/>
            <a:chOff x="0" y="0"/>
            <a:chExt cx="28944" cy="425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209A88A8-D241-FE43-87A6-8C1C635BA0FA}"/>
              </a:ext>
            </a:extLst>
          </p:cNvPr>
          <p:cNvSpPr txBox="1"/>
          <p:nvPr/>
        </p:nvSpPr>
        <p:spPr>
          <a:xfrm>
            <a:off x="381000" y="1741268"/>
            <a:ext cx="11639590" cy="154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Örneği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en-US" sz="4000" b="1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py</a:t>
            </a:r>
            <a:r>
              <a:rPr lang="en-US" sz="4000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-spy </a:t>
            </a:r>
            <a:r>
              <a:rPr lang="en-US" sz="4000" b="1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analizi</a:t>
            </a:r>
            <a:endParaRPr lang="en-US" sz="4000" b="1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1C8A732-ABB6-114E-A17F-D7DC51048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795" y="1149687"/>
            <a:ext cx="6658475" cy="450922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FA0CD09-532B-A648-BE3F-E0A013DFB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795" y="5647482"/>
            <a:ext cx="5350933" cy="30099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91265002-2918-764E-8DA5-80BE919D136D}"/>
              </a:ext>
            </a:extLst>
          </p:cNvPr>
          <p:cNvSpPr txBox="1"/>
          <p:nvPr/>
        </p:nvSpPr>
        <p:spPr>
          <a:xfrm>
            <a:off x="1316358" y="5118445"/>
            <a:ext cx="9977284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pstats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lvl="1"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Python'un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standart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kütüphanesinde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bulunur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veya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benzeri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araçlarla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oluşturulan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dosyalarını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eder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Dosyası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lvl="1"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file_path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"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profile.stats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"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satırında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edilecek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verisi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dosyasının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yolu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belirtilmiştir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dosya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çıktısı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ile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üretilmiştir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Verilerin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Sıralanması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lvl="1"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stats.sort_stats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("cumulative")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komutu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işlevleri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kümülatif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süreye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belirli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işlevin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çağırdığı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diğer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işlevlerin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toplam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süresini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gösterir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Alternatif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sıralama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yöntemleri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"time":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Toplam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süresine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"calls":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Çağrılma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sayısına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Çıktının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Gösterimi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stats.print_stats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(20)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komutu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çok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zaman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harcayan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ilk 20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satırı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gösterir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368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31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7811" y="5955467"/>
            <a:ext cx="11201400" cy="1109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14"/>
              </a:lnSpc>
            </a:pPr>
            <a:r>
              <a:rPr lang="en-US" sz="40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İşlevleri</a:t>
            </a:r>
            <a:r>
              <a:rPr lang="en-US" sz="4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çağırmak</a:t>
            </a:r>
            <a:r>
              <a:rPr lang="en-US" sz="4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4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gereken</a:t>
            </a:r>
            <a:r>
              <a:rPr lang="en-US" sz="4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</a:t>
            </a:r>
            <a:r>
              <a:rPr lang="en-US" sz="4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811" y="7295505"/>
            <a:ext cx="8253510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Öne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Çıkanlar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builtins.exec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fazla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(2.394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saniye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yüklemeleri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çalıştırma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işlemleri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almış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importlib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._bootstrap: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Python’un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dahili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yükleme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mekanizması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zaman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tüketmiş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Kullanıcı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Modülleri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data_utils.py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sklearn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modüllerinin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yüklenmesi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açısından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dikkat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edilmesi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gereken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noktalardan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5A66B37-6C7D-CC46-A47C-61B66A8AB626}"/>
              </a:ext>
            </a:extLst>
          </p:cNvPr>
          <p:cNvSpPr txBox="1"/>
          <p:nvPr/>
        </p:nvSpPr>
        <p:spPr>
          <a:xfrm>
            <a:off x="224197" y="-278454"/>
            <a:ext cx="3858616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Al Bayan Plain" pitchFamily="2" charset="-78"/>
                <a:sym typeface="IBM Plex Sans"/>
              </a:rPr>
              <a:t>5.SONUÇ </a:t>
            </a: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EB34C7FD-5E76-FE47-B274-93EAA7838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055"/>
            <a:ext cx="18288000" cy="4835483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BCAEADC1-7BF8-3746-9A08-CD9AEBEEF9BF}"/>
              </a:ext>
            </a:extLst>
          </p:cNvPr>
          <p:cNvSpPr txBox="1"/>
          <p:nvPr/>
        </p:nvSpPr>
        <p:spPr>
          <a:xfrm>
            <a:off x="10022458" y="7851841"/>
            <a:ext cx="8253510" cy="142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Öneriler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Gereksiz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yüklemelerini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azaltın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Lazy loading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uygulayarak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yüklemeleri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optimize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darboğazlarını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görselleştirmek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snakeviz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lang="en-US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5886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2560" y="391424"/>
            <a:ext cx="8676581" cy="174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000" b="1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6.Değerlendirme: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2260111"/>
            <a:ext cx="5630796" cy="77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515" b="1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Hata</a:t>
            </a:r>
            <a:r>
              <a:rPr lang="en-US" sz="4515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515" b="1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Mesajı</a:t>
            </a:r>
            <a:r>
              <a:rPr lang="en-US" sz="4515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0688" y="3507611"/>
            <a:ext cx="8115300" cy="622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1.⁠ ⁠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UndefinedMetricWarning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Uyarısı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Precision is ill-defined and being set to 0.0 in labels with no predicted samples.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Sorunun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Nedeni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uyarı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bazı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sınıfların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y_test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içinde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mevcut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olmasına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rağmen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y_pred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içinde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hiç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tahmin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edilmediğinde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ortaya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çıkar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durumda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precision (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kesinlik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değeri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tanımsız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b="1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1.Hata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Çözüm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precision_score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fonksiyonuna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zero_division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parametresi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eklenerek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sıfır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bölme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hatası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önlenebilir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2.Hata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Çözüm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Yönetici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Çalıştırma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Komut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satırını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veya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PowerShell'i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"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Yönetici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"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seçeneğiyle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açın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tekrar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çalıştırın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8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37A5299-8D64-4A4C-965A-982760F4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97" y="7336577"/>
            <a:ext cx="8302399" cy="851542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CFA7C1DF-C209-1F4D-B77B-9CDF796D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02" y="1703849"/>
            <a:ext cx="8282394" cy="4931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1917" y="7563726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5779683" y="76747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3">
            <a:extLst>
              <a:ext uri="{FF2B5EF4-FFF2-40B4-BE49-F238E27FC236}">
                <a16:creationId xmlns:a16="http://schemas.microsoft.com/office/drawing/2014/main" id="{9EA49606-B229-4845-A303-18BDA21AF055}"/>
              </a:ext>
            </a:extLst>
          </p:cNvPr>
          <p:cNvSpPr/>
          <p:nvPr/>
        </p:nvSpPr>
        <p:spPr>
          <a:xfrm rot="10800000">
            <a:off x="15779683" y="509961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42ABAD6-2517-ED4F-A904-5361778D904E}"/>
              </a:ext>
            </a:extLst>
          </p:cNvPr>
          <p:cNvSpPr/>
          <p:nvPr/>
        </p:nvSpPr>
        <p:spPr>
          <a:xfrm rot="10800000" flipH="1">
            <a:off x="831917" y="621014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367F0BD-DC00-ED4F-B2DF-FAC117BF67B3}"/>
              </a:ext>
            </a:extLst>
          </p:cNvPr>
          <p:cNvSpPr txBox="1"/>
          <p:nvPr/>
        </p:nvSpPr>
        <p:spPr>
          <a:xfrm>
            <a:off x="2660717" y="1868296"/>
            <a:ext cx="13862118" cy="6874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[1]."Dynamic program analysis," Wikipedia,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en.wikipedia.org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/wiki/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Dynamic_program_analysis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(accessed Jun. 10, 2024).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[2].“memory-profiler,”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PyPI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pypi.org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/project/memory-profiler/ (accessed Jun. 10, 2024).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[3]. "Dynamic program analysis," Wikipedia, https://</a:t>
            </a:r>
            <a:r>
              <a:rPr lang="en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en.wikipedia.org</a:t>
            </a:r>
            <a:r>
              <a:rPr lang="en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/wiki/</a:t>
            </a:r>
            <a:r>
              <a:rPr lang="en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Dynamic_program_analysis</a:t>
            </a:r>
            <a:r>
              <a:rPr lang="en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(accessed Jun. 10, 2024).</a:t>
            </a:r>
            <a:endParaRPr lang="en-US" sz="2000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[4]. M.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Soyer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"Receiver Operating Characteristic (ROC)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," Medium,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mehmetsoyer.medium.com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/receiver-operating-characteristic-roc-e%C4%9Frisi-ee5c8b666533 (accessed Jun. 10, 2024).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[5]. Real Python Team, "Profiling and Benchmarking Your Python Code," Real Python,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[6].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realpython.com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/python-profiling/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[7]. A.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Trikha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"Dynamic Analysis vs Static Analysis in Software Testing," Medium,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[8].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medium.com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/@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amansurjitrikha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/dynamic-analysis-vs-static-analysis-256e708f8bc3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J. Smith, "Memory Profiling with Python," Towards Data Science,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[9].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towardsdatascience.com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/memory-profiling-in-python-72cf2254b087Python Documentation, Python Software Foundation,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[10].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docs.python.org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(accessed Jun. 10, 2024).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[11]. M.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Soyer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“Receiver Operating Characteristic (ROC) 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,” Medium, https://</a:t>
            </a:r>
            <a:r>
              <a:rPr lang="en-US" sz="2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mehmetsoyer.medium.com</a:t>
            </a:r>
            <a:r>
              <a:rPr lang="en-US" sz="2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/receiver-operating-characteristic-roc-e%C4%9Frisi-ee5c8b666533 (accessed Jun. 10, 2024).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E072CA6-5DEC-4649-AF11-04D954922524}"/>
              </a:ext>
            </a:extLst>
          </p:cNvPr>
          <p:cNvSpPr txBox="1"/>
          <p:nvPr/>
        </p:nvSpPr>
        <p:spPr>
          <a:xfrm>
            <a:off x="6705600" y="-12794"/>
            <a:ext cx="4876799" cy="176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8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KAYNAKÇA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D6FEAF8-75F9-5645-B0A9-A693389557E7}"/>
              </a:ext>
            </a:extLst>
          </p:cNvPr>
          <p:cNvSpPr/>
          <p:nvPr/>
        </p:nvSpPr>
        <p:spPr>
          <a:xfrm>
            <a:off x="11963400" y="984626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0" y="0"/>
                </a:moveTo>
                <a:lnTo>
                  <a:pt x="454613" y="0"/>
                </a:lnTo>
                <a:lnTo>
                  <a:pt x="454613" y="439734"/>
                </a:lnTo>
                <a:lnTo>
                  <a:pt x="0" y="439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F1014A25-907A-F44B-B489-ACB9AFD9B72D}"/>
              </a:ext>
            </a:extLst>
          </p:cNvPr>
          <p:cNvSpPr/>
          <p:nvPr/>
        </p:nvSpPr>
        <p:spPr>
          <a:xfrm flipH="1">
            <a:off x="5821088" y="984626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454613" y="0"/>
                </a:moveTo>
                <a:lnTo>
                  <a:pt x="0" y="0"/>
                </a:lnTo>
                <a:lnTo>
                  <a:pt x="0" y="439734"/>
                </a:lnTo>
                <a:lnTo>
                  <a:pt x="454613" y="439734"/>
                </a:lnTo>
                <a:lnTo>
                  <a:pt x="4546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35677" y="42291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40347" y="4089430"/>
            <a:ext cx="10807307" cy="18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78"/>
              </a:lnSpc>
              <a:spcBef>
                <a:spcPct val="0"/>
              </a:spcBef>
            </a:pPr>
            <a:r>
              <a:rPr lang="en-US" sz="11127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</a:t>
            </a:r>
            <a:r>
              <a:rPr lang="en-US" sz="1203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ş</a:t>
            </a:r>
            <a:r>
              <a:rPr lang="en-US" sz="11127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ekkürler</a:t>
            </a:r>
            <a:endParaRPr lang="en-US" sz="11127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3923523" y="42291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04687" y="4923633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0" y="0"/>
                </a:moveTo>
                <a:lnTo>
                  <a:pt x="454613" y="0"/>
                </a:lnTo>
                <a:lnTo>
                  <a:pt x="454613" y="439734"/>
                </a:lnTo>
                <a:lnTo>
                  <a:pt x="0" y="439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028700" y="4923633"/>
            <a:ext cx="454613" cy="439735"/>
          </a:xfrm>
          <a:custGeom>
            <a:avLst/>
            <a:gdLst/>
            <a:ahLst/>
            <a:cxnLst/>
            <a:rect l="l" t="t" r="r" b="b"/>
            <a:pathLst>
              <a:path w="454613" h="439735">
                <a:moveTo>
                  <a:pt x="454613" y="0"/>
                </a:moveTo>
                <a:lnTo>
                  <a:pt x="0" y="0"/>
                </a:lnTo>
                <a:lnTo>
                  <a:pt x="0" y="439734"/>
                </a:lnTo>
                <a:lnTo>
                  <a:pt x="454613" y="439734"/>
                </a:lnTo>
                <a:lnTo>
                  <a:pt x="4546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212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16907" y="5017671"/>
            <a:ext cx="654185" cy="798845"/>
            <a:chOff x="0" y="-38100"/>
            <a:chExt cx="172296" cy="210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 dirty="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16907" y="7260842"/>
            <a:ext cx="654185" cy="654185"/>
            <a:chOff x="0" y="0"/>
            <a:chExt cx="172296" cy="172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202996" y="2041679"/>
            <a:ext cx="11085004" cy="178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88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88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88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</a:t>
            </a:r>
            <a:r>
              <a:rPr lang="en-US" sz="88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88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Tanımı</a:t>
            </a:r>
            <a:r>
              <a:rPr lang="en-US" sz="88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88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88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88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Amacı</a:t>
            </a:r>
            <a:endParaRPr lang="en-US" sz="88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35348" y="4844590"/>
            <a:ext cx="6862967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Tanımı</a:t>
            </a:r>
            <a:endParaRPr lang="en-US" sz="2800" b="1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Python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yazılan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kodların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etmeyi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amaçlamaktadır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35348" y="7033663"/>
            <a:ext cx="6862967" cy="139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Projenin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Amacı</a:t>
            </a:r>
            <a:endParaRPr lang="en-US" sz="2800" b="1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1599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hangi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bölümlerinin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fazla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zaman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aldığını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belirlemek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kullanımını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ederek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verimsiz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bölümleri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iyileştirmek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Dinamik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araçlarını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kullanarak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optimize </a:t>
            </a:r>
            <a:r>
              <a:rPr lang="en-US" sz="1599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etmek</a:t>
            </a:r>
            <a:r>
              <a:rPr lang="en-US" sz="1599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93EE0B27-3804-0B42-84D1-A5CAB630BD2F}"/>
              </a:ext>
            </a:extLst>
          </p:cNvPr>
          <p:cNvGrpSpPr/>
          <p:nvPr/>
        </p:nvGrpSpPr>
        <p:grpSpPr>
          <a:xfrm>
            <a:off x="573969" y="2431866"/>
            <a:ext cx="6388488" cy="6949917"/>
            <a:chOff x="0" y="0"/>
            <a:chExt cx="1171985" cy="1274980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6669986-0D00-854B-B9D7-20AA09E71803}"/>
                </a:ext>
              </a:extLst>
            </p:cNvPr>
            <p:cNvSpPr/>
            <p:nvPr/>
          </p:nvSpPr>
          <p:spPr>
            <a:xfrm>
              <a:off x="0" y="0"/>
              <a:ext cx="1171985" cy="1274980"/>
            </a:xfrm>
            <a:custGeom>
              <a:avLst/>
              <a:gdLst/>
              <a:ahLst/>
              <a:cxnLst/>
              <a:rect l="l" t="t" r="r" b="b"/>
              <a:pathLst>
                <a:path w="1171985" h="1274980">
                  <a:moveTo>
                    <a:pt x="0" y="0"/>
                  </a:moveTo>
                  <a:lnTo>
                    <a:pt x="1171985" y="0"/>
                  </a:lnTo>
                  <a:lnTo>
                    <a:pt x="117198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38714" r="-245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423038"/>
            <a:ext cx="5246370" cy="6835262"/>
            <a:chOff x="0" y="0"/>
            <a:chExt cx="812800" cy="10589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058961"/>
            </a:xfrm>
            <a:custGeom>
              <a:avLst/>
              <a:gdLst/>
              <a:ahLst/>
              <a:cxnLst/>
              <a:rect l="l" t="t" r="r" b="b"/>
              <a:pathLst>
                <a:path w="812800" h="1058961">
                  <a:moveTo>
                    <a:pt x="0" y="0"/>
                  </a:moveTo>
                  <a:lnTo>
                    <a:pt x="812800" y="0"/>
                  </a:lnTo>
                  <a:lnTo>
                    <a:pt x="812800" y="1058961"/>
                  </a:lnTo>
                  <a:lnTo>
                    <a:pt x="0" y="1058961"/>
                  </a:lnTo>
                  <a:close/>
                </a:path>
              </a:pathLst>
            </a:custGeom>
            <a:blipFill>
              <a:blip r:embed="rId3"/>
              <a:stretch>
                <a:fillRect t="-7493" b="-74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33946" y="5858054"/>
            <a:ext cx="4856411" cy="198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3.x</a:t>
            </a: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memory_profiler</a:t>
            </a: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</a:t>
            </a: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enum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(Python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Enum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50738" y="2925982"/>
            <a:ext cx="4779261" cy="1695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Kapsamı</a:t>
            </a:r>
            <a:endParaRPr lang="en-US" sz="60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50738" y="2240987"/>
            <a:ext cx="782726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800" b="1" spc="-18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-US" sz="4515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54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Kapsam</a:t>
            </a:r>
            <a:r>
              <a:rPr lang="en-US" sz="4515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515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4515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515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Gereksinimler</a:t>
            </a:r>
            <a:endParaRPr lang="en-US" sz="4515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42102" y="5840669"/>
            <a:ext cx="4779261" cy="3110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dili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kodların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optimize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ölçümü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Örneklerin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memory_profiler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time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Python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kütüphaneleri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ile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edilmesi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620A04A-6A22-3649-87DC-899274BB9494}"/>
              </a:ext>
            </a:extLst>
          </p:cNvPr>
          <p:cNvSpPr txBox="1"/>
          <p:nvPr/>
        </p:nvSpPr>
        <p:spPr>
          <a:xfrm>
            <a:off x="12324227" y="2925982"/>
            <a:ext cx="5523739" cy="1701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Gereken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</a:t>
            </a:r>
            <a:endParaRPr lang="en-US" sz="60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2027" y="2820543"/>
            <a:ext cx="654185" cy="654185"/>
            <a:chOff x="0" y="0"/>
            <a:chExt cx="172296" cy="172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 dirty="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2027" y="4735225"/>
            <a:ext cx="654185" cy="654185"/>
            <a:chOff x="0" y="0"/>
            <a:chExt cx="172296" cy="172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2027" y="7198496"/>
            <a:ext cx="654185" cy="654185"/>
            <a:chOff x="0" y="0"/>
            <a:chExt cx="172296" cy="1722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12930" y="1028700"/>
            <a:ext cx="5246370" cy="8229600"/>
            <a:chOff x="0" y="0"/>
            <a:chExt cx="812800" cy="12749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274980"/>
            </a:xfrm>
            <a:custGeom>
              <a:avLst/>
              <a:gdLst/>
              <a:ahLst/>
              <a:cxnLst/>
              <a:rect l="l" t="t" r="r" b="b"/>
              <a:pathLst>
                <a:path w="812800" h="1274980">
                  <a:moveTo>
                    <a:pt x="0" y="0"/>
                  </a:moveTo>
                  <a:lnTo>
                    <a:pt x="812800" y="0"/>
                  </a:lnTo>
                  <a:lnTo>
                    <a:pt x="81280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3"/>
              <a:stretch>
                <a:fillRect l="-2254" r="-22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3400" y="152172"/>
            <a:ext cx="11332612" cy="174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72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72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en-US" sz="72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72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Kullanılan</a:t>
            </a:r>
            <a:r>
              <a:rPr lang="en-US" sz="72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72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</a:t>
            </a:r>
            <a:r>
              <a:rPr lang="en-US" sz="72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72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72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72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</a:t>
            </a:r>
            <a:endParaRPr lang="en-US" sz="72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8804" y="3075305"/>
            <a:ext cx="6862967" cy="85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4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Programlama</a:t>
            </a:r>
            <a:r>
              <a:rPr lang="en-US" sz="4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Dili: 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36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34290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3.11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4224" y="4918992"/>
            <a:ext cx="9354376" cy="170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4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Kütüphaneler</a:t>
            </a:r>
            <a:r>
              <a:rPr lang="en-US" sz="4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4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</a:t>
            </a:r>
            <a:r>
              <a:rPr lang="en-US" sz="4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memory_profiler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kullanıldı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ölçmek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kullanıldı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4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Python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kodunun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eder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Hangi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fonksiyonun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ne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kadar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çalıştığını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ölçer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35029" y="7400741"/>
            <a:ext cx="8749201" cy="142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4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</a:t>
            </a:r>
            <a:r>
              <a:rPr lang="en-US" sz="4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0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Farklı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senaryolarda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ölçüldü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ölçümü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time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kullanıldı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marL="285750" indent="-285750">
              <a:lnSpc>
                <a:spcPts val="22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kullanımını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etmek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@profile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dekoratörü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kullanıldı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9200" y="3706316"/>
            <a:ext cx="833600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efficient_memory_usage</a:t>
            </a:r>
            <a:r>
              <a:rPr lang="en-US" sz="32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generatör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kullanarak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yapar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Generatörler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yalnızca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ihtiyaca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üretir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nedenle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çok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sabit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kalır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yüksektir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Ancak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biraz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uzun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olabilir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çünkü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oluşturulup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işlenir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196" y="-278454"/>
            <a:ext cx="10748603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0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Uygulama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Teknik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Detaylar</a:t>
            </a:r>
            <a:endParaRPr lang="en-US" sz="60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38316" y="3526790"/>
            <a:ext cx="177301" cy="2396932"/>
            <a:chOff x="0" y="0"/>
            <a:chExt cx="28944" cy="425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6101545E-AC34-3648-B90C-91D745A1D5C8}"/>
              </a:ext>
            </a:extLst>
          </p:cNvPr>
          <p:cNvSpPr txBox="1"/>
          <p:nvPr/>
        </p:nvSpPr>
        <p:spPr>
          <a:xfrm>
            <a:off x="1273381" y="6648798"/>
            <a:ext cx="71297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inefficient_memory_usage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tutarak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elemanların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aynı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tutulmasına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neden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da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miktarda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tüketimine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açar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setlerinde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düşebilir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İşlem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hızlıdır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çünkü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doğrudan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erişilir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71EB1063-702C-3947-B2F7-F0FF49F7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96" y="-1145854"/>
            <a:ext cx="10919661" cy="12707278"/>
          </a:xfrm>
          <a:prstGeom prst="rect">
            <a:avLst/>
          </a:prstGeom>
        </p:spPr>
      </p:pic>
      <p:grpSp>
        <p:nvGrpSpPr>
          <p:cNvPr id="38" name="Group 12">
            <a:extLst>
              <a:ext uri="{FF2B5EF4-FFF2-40B4-BE49-F238E27FC236}">
                <a16:creationId xmlns:a16="http://schemas.microsoft.com/office/drawing/2014/main" id="{966C899B-ADB1-4B44-B328-EBCAA6F6A342}"/>
              </a:ext>
            </a:extLst>
          </p:cNvPr>
          <p:cNvGrpSpPr/>
          <p:nvPr/>
        </p:nvGrpSpPr>
        <p:grpSpPr>
          <a:xfrm>
            <a:off x="538315" y="6648798"/>
            <a:ext cx="177301" cy="2396932"/>
            <a:chOff x="0" y="0"/>
            <a:chExt cx="28944" cy="425800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F77DEDE-A675-FB4D-9369-33F666D05771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FD4ACF87-D189-CF46-9335-67CDF5D9B51B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939E50FF-92F1-F24E-A57F-0AB909763C50}"/>
              </a:ext>
            </a:extLst>
          </p:cNvPr>
          <p:cNvSpPr txBox="1"/>
          <p:nvPr/>
        </p:nvSpPr>
        <p:spPr>
          <a:xfrm>
            <a:off x="381000" y="1741268"/>
            <a:ext cx="11639590" cy="1548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Örneği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1</a:t>
            </a:r>
            <a:endParaRPr lang="en-US" sz="4000" b="1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Basit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Sayı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Listesi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Sayaç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Analizi</a:t>
            </a:r>
            <a:endParaRPr lang="en-US" sz="3200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D126B92F-246B-194B-B9F2-56EBE088E43E}"/>
              </a:ext>
            </a:extLst>
          </p:cNvPr>
          <p:cNvSpPr txBox="1"/>
          <p:nvPr/>
        </p:nvSpPr>
        <p:spPr>
          <a:xfrm>
            <a:off x="3124200" y="1729614"/>
            <a:ext cx="654185" cy="7988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r>
              <a:rPr lang="en-US" sz="2000" b="1" spc="-80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1174" y="5854720"/>
            <a:ext cx="10495426" cy="109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14"/>
              </a:lnSpc>
            </a:pP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Basit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Sayı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Listesi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Sayaç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4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Analizi</a:t>
            </a:r>
            <a:endParaRPr lang="en-US" sz="40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0295" y="7214641"/>
            <a:ext cx="1567702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efficient_memory_usage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düşük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ancak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uzun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inefficient_memory_usage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yüksek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ancak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kısa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setleri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çalışırken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generatörler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dostu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yöntemlerin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önemini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vurgulamaktadır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sınırlamaları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olan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sistemlerde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generatör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önerilir</a:t>
            </a:r>
            <a:r>
              <a:rPr lang="en-US" sz="32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DC5A2A8C-BE30-F04D-9EDD-C820DE80A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294" y="1473853"/>
            <a:ext cx="9566453" cy="4301112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148D0A4D-3605-134C-B9A9-648E13E85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1448626"/>
            <a:ext cx="8530078" cy="4345134"/>
          </a:xfrm>
          <a:prstGeom prst="rect">
            <a:avLst/>
          </a:prstGeom>
        </p:spPr>
      </p:pic>
      <p:grpSp>
        <p:nvGrpSpPr>
          <p:cNvPr id="28" name="Group 12">
            <a:extLst>
              <a:ext uri="{FF2B5EF4-FFF2-40B4-BE49-F238E27FC236}">
                <a16:creationId xmlns:a16="http://schemas.microsoft.com/office/drawing/2014/main" id="{16D1A5C4-3DD8-DD42-BE3C-54F0577EE78E}"/>
              </a:ext>
            </a:extLst>
          </p:cNvPr>
          <p:cNvGrpSpPr/>
          <p:nvPr/>
        </p:nvGrpSpPr>
        <p:grpSpPr>
          <a:xfrm>
            <a:off x="8543328" y="1448626"/>
            <a:ext cx="184389" cy="4345134"/>
            <a:chOff x="0" y="0"/>
            <a:chExt cx="28944" cy="425800"/>
          </a:xfrm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6F4D796-92FC-3345-8A65-6DE710DDF1CD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6EFD0591-4315-CA4D-AF95-A2C4774D1845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5" name="TextBox 8">
            <a:extLst>
              <a:ext uri="{FF2B5EF4-FFF2-40B4-BE49-F238E27FC236}">
                <a16:creationId xmlns:a16="http://schemas.microsoft.com/office/drawing/2014/main" id="{05A66B37-6C7D-CC46-A47C-61B66A8AB626}"/>
              </a:ext>
            </a:extLst>
          </p:cNvPr>
          <p:cNvSpPr txBox="1"/>
          <p:nvPr/>
        </p:nvSpPr>
        <p:spPr>
          <a:xfrm>
            <a:off x="224197" y="-278454"/>
            <a:ext cx="3858616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Al Bayan Plain" pitchFamily="2" charset="-78"/>
                <a:sym typeface="IBM Plex Sans"/>
              </a:rPr>
              <a:t>5.SONUÇ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0792" y="3639491"/>
            <a:ext cx="90678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CounterV1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clsList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.__counter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adlı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değişkenini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kullanarak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sayısını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doğrudan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ekleme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sırasında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sayaç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anında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artırılır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sayede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saymak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gerekmez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Avantajı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Hızlı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çünkü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dolaşmaya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kalmaz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artışı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olmaz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endParaRPr lang="en-US" sz="2000" spc="-63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4196" y="-278454"/>
            <a:ext cx="10748603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0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Uygulama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60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Teknik </a:t>
            </a:r>
            <a:r>
              <a:rPr lang="en-US" sz="60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Detaylar</a:t>
            </a:r>
            <a:endParaRPr lang="en-US" sz="60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38316" y="3526790"/>
            <a:ext cx="177301" cy="2396932"/>
            <a:chOff x="0" y="0"/>
            <a:chExt cx="28944" cy="425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6101545E-AC34-3648-B90C-91D745A1D5C8}"/>
              </a:ext>
            </a:extLst>
          </p:cNvPr>
          <p:cNvSpPr txBox="1"/>
          <p:nvPr/>
        </p:nvSpPr>
        <p:spPr>
          <a:xfrm>
            <a:off x="1177572" y="6759260"/>
            <a:ext cx="7129750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CounterV2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listenin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elemanlarını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dolaşarak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döngüsü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kullanıldığı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baştan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sona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işlenir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sayma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işlemi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sırada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yapılır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Dezavantajı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dolaşmak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zaman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alır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Listeyi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tutmak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gerekli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artışına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minimal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artış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gözlemlenir</a:t>
            </a:r>
            <a:r>
              <a:rPr lang="en-US" sz="20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966C899B-ADB1-4B44-B328-EBCAA6F6A342}"/>
              </a:ext>
            </a:extLst>
          </p:cNvPr>
          <p:cNvGrpSpPr/>
          <p:nvPr/>
        </p:nvGrpSpPr>
        <p:grpSpPr>
          <a:xfrm>
            <a:off x="538315" y="6648798"/>
            <a:ext cx="177301" cy="2396932"/>
            <a:chOff x="0" y="0"/>
            <a:chExt cx="28944" cy="425800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F77DEDE-A675-FB4D-9369-33F666D05771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FD4ACF87-D189-CF46-9335-67CDF5D9B51B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20" name="Resim 19">
            <a:extLst>
              <a:ext uri="{FF2B5EF4-FFF2-40B4-BE49-F238E27FC236}">
                <a16:creationId xmlns:a16="http://schemas.microsoft.com/office/drawing/2014/main" id="{BDB71D9C-37A1-5949-9D3F-FB42FA02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-1136017"/>
            <a:ext cx="10176999" cy="12604168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209A88A8-D241-FE43-87A6-8C1C635BA0FA}"/>
              </a:ext>
            </a:extLst>
          </p:cNvPr>
          <p:cNvSpPr txBox="1"/>
          <p:nvPr/>
        </p:nvSpPr>
        <p:spPr>
          <a:xfrm>
            <a:off x="381000" y="1741268"/>
            <a:ext cx="11639590" cy="1548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Örneği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Verimli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Verimsiz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Karşılaştırması</a:t>
            </a:r>
            <a:endParaRPr lang="en-US" sz="3200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5811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2966" y="5717317"/>
            <a:ext cx="12222433" cy="109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14"/>
              </a:lnSpc>
            </a:pP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Verimli</a:t>
            </a:r>
            <a:r>
              <a:rPr lang="en-US" sz="32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32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Verimsiz</a:t>
            </a:r>
            <a:r>
              <a:rPr lang="en-US" sz="32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Hafıza</a:t>
            </a:r>
            <a:r>
              <a:rPr lang="en-US" sz="32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32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Karşılaştırması</a:t>
            </a:r>
            <a:endParaRPr lang="en-US" sz="32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0670" y="7204731"/>
            <a:ext cx="7078933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spc="-63" dirty="0" err="1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Sonuç</a:t>
            </a:r>
            <a:r>
              <a:rPr lang="en-US" sz="3200" spc="-63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CounterV1,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setleri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çok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verimli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yöntemdir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değişkeni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doğrudan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sayaç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tutan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yöntemler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dolaşımı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gerektirmediği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açısından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büyük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avantaj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sağlar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7353747"/>
            <a:ext cx="940458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spc="-63" dirty="0" err="1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Karşılaştırma</a:t>
            </a:r>
            <a:r>
              <a:rPr lang="en-US" sz="3200" b="1" spc="-63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CounterV1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hızlı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sabittir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sayaç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değişkenini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sürekli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güncelleyerek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zamandan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tasarruf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sağlar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CounterV2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yavaştır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çünkü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liste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elemanlarını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dolaşır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Bellek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kullanımı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da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miktar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artar</a:t>
            </a:r>
            <a:r>
              <a:rPr lang="en-US" sz="28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5A66B37-6C7D-CC46-A47C-61B66A8AB626}"/>
              </a:ext>
            </a:extLst>
          </p:cNvPr>
          <p:cNvSpPr txBox="1"/>
          <p:nvPr/>
        </p:nvSpPr>
        <p:spPr>
          <a:xfrm>
            <a:off x="224197" y="-278454"/>
            <a:ext cx="3858616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Al Bayan Plain" pitchFamily="2" charset="-78"/>
                <a:sym typeface="IBM Plex Sans"/>
              </a:rPr>
              <a:t>5.SONUÇ 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8B15697C-A70A-CF49-811F-8D0A61AE6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33" y="1515044"/>
            <a:ext cx="9497418" cy="3858326"/>
          </a:xfrm>
          <a:prstGeom prst="rect">
            <a:avLst/>
          </a:prstGeom>
        </p:spPr>
      </p:pic>
      <p:grpSp>
        <p:nvGrpSpPr>
          <p:cNvPr id="28" name="Group 12">
            <a:extLst>
              <a:ext uri="{FF2B5EF4-FFF2-40B4-BE49-F238E27FC236}">
                <a16:creationId xmlns:a16="http://schemas.microsoft.com/office/drawing/2014/main" id="{16D1A5C4-3DD8-DD42-BE3C-54F0577EE78E}"/>
              </a:ext>
            </a:extLst>
          </p:cNvPr>
          <p:cNvGrpSpPr/>
          <p:nvPr/>
        </p:nvGrpSpPr>
        <p:grpSpPr>
          <a:xfrm>
            <a:off x="8594568" y="1457257"/>
            <a:ext cx="197642" cy="3924744"/>
            <a:chOff x="0" y="0"/>
            <a:chExt cx="28944" cy="425800"/>
          </a:xfrm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6F4D796-92FC-3345-8A65-6DE710DDF1CD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6EFD0591-4315-CA4D-AF95-A2C4774D1845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16" name="Resim 15">
            <a:extLst>
              <a:ext uri="{FF2B5EF4-FFF2-40B4-BE49-F238E27FC236}">
                <a16:creationId xmlns:a16="http://schemas.microsoft.com/office/drawing/2014/main" id="{C8AD8C58-5317-6941-839C-7DE656163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" y="1515044"/>
            <a:ext cx="8516244" cy="38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4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9200" y="3706316"/>
            <a:ext cx="8416220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ROC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Çizimi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plot_roc_curve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fonksiyonu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iki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sınıf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için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ROC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eğrilerini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çizer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FPR (False Positive Rate)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TPR (True Positive Rate)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ROC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eğrileri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renkli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çizilir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ROC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eğrisinin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altındaki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alan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(AUC - Area Under the Curve)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hesaplanır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eğriye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etiket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eklenir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196" y="-278454"/>
            <a:ext cx="10748603" cy="173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78"/>
              </a:lnSpc>
              <a:spcBef>
                <a:spcPct val="0"/>
              </a:spcBef>
            </a:pP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600" spc="-445" dirty="0">
                <a:solidFill>
                  <a:srgbClr val="C2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Uygulama</a:t>
            </a: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6600" spc="-445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Teknik </a:t>
            </a:r>
            <a:r>
              <a:rPr lang="en-US" sz="6600" spc="-445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Detaylar</a:t>
            </a:r>
            <a:endParaRPr lang="en-US" sz="6600" spc="-445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38316" y="3526790"/>
            <a:ext cx="177301" cy="2396932"/>
            <a:chOff x="0" y="0"/>
            <a:chExt cx="28944" cy="425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6101545E-AC34-3648-B90C-91D745A1D5C8}"/>
              </a:ext>
            </a:extLst>
          </p:cNvPr>
          <p:cNvSpPr txBox="1"/>
          <p:nvPr/>
        </p:nvSpPr>
        <p:spPr>
          <a:xfrm>
            <a:off x="1219200" y="6895427"/>
            <a:ext cx="7129750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Ölçümü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2800" b="1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800" b="1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Kodun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çalışma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cProfile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modülü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kullanılarak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Fonksiyonların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çağrılma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sayıları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ncalls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),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toplam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tottime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çağrının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ortalama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süresi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percall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en-US" sz="2400" spc="-63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raporlanır</a:t>
            </a:r>
            <a:r>
              <a:rPr lang="en-US" sz="2400" spc="-63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966C899B-ADB1-4B44-B328-EBCAA6F6A342}"/>
              </a:ext>
            </a:extLst>
          </p:cNvPr>
          <p:cNvGrpSpPr/>
          <p:nvPr/>
        </p:nvGrpSpPr>
        <p:grpSpPr>
          <a:xfrm>
            <a:off x="538315" y="6648798"/>
            <a:ext cx="177301" cy="2396932"/>
            <a:chOff x="0" y="0"/>
            <a:chExt cx="28944" cy="425800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F77DEDE-A675-FB4D-9369-33F666D05771}"/>
                </a:ext>
              </a:extLst>
            </p:cNvPr>
            <p:cNvSpPr/>
            <p:nvPr/>
          </p:nvSpPr>
          <p:spPr>
            <a:xfrm>
              <a:off x="0" y="0"/>
              <a:ext cx="28944" cy="425800"/>
            </a:xfrm>
            <a:custGeom>
              <a:avLst/>
              <a:gdLst/>
              <a:ahLst/>
              <a:cxnLst/>
              <a:rect l="l" t="t" r="r" b="b"/>
              <a:pathLst>
                <a:path w="28944" h="425800">
                  <a:moveTo>
                    <a:pt x="0" y="0"/>
                  </a:moveTo>
                  <a:lnTo>
                    <a:pt x="28944" y="0"/>
                  </a:lnTo>
                  <a:lnTo>
                    <a:pt x="28944" y="425800"/>
                  </a:lnTo>
                  <a:lnTo>
                    <a:pt x="0" y="42580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FD4ACF87-D189-CF46-9335-67CDF5D9B51B}"/>
                </a:ext>
              </a:extLst>
            </p:cNvPr>
            <p:cNvSpPr txBox="1"/>
            <p:nvPr/>
          </p:nvSpPr>
          <p:spPr>
            <a:xfrm>
              <a:off x="0" y="-28575"/>
              <a:ext cx="28944" cy="4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209A88A8-D241-FE43-87A6-8C1C635BA0FA}"/>
              </a:ext>
            </a:extLst>
          </p:cNvPr>
          <p:cNvSpPr txBox="1"/>
          <p:nvPr/>
        </p:nvSpPr>
        <p:spPr>
          <a:xfrm>
            <a:off x="381000" y="1741268"/>
            <a:ext cx="11639590" cy="151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Kod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Örneği</a:t>
            </a:r>
            <a:r>
              <a:rPr lang="en-US" sz="40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4000" b="1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  <a:p>
            <a:pPr>
              <a:lnSpc>
                <a:spcPts val="6321"/>
              </a:lnSpc>
              <a:spcBef>
                <a:spcPct val="0"/>
              </a:spcBef>
            </a:pP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	ROC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Eğrisi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Görselleştirme</a:t>
            </a:r>
            <a:r>
              <a:rPr lang="en-US" sz="3200" spc="-180" dirty="0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3200" spc="-180" dirty="0" err="1">
                <a:solidFill>
                  <a:srgbClr val="C1FF7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Aracı</a:t>
            </a:r>
            <a:endParaRPr lang="en-US" sz="3200" spc="-180" dirty="0">
              <a:solidFill>
                <a:srgbClr val="C1FF7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4D44FEDD-3DBA-7244-988A-50C74DDFD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7471"/>
            <a:ext cx="10299009" cy="109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1442</Words>
  <Application>Microsoft Macintosh PowerPoint</Application>
  <PresentationFormat>Özel</PresentationFormat>
  <Paragraphs>179</Paragraphs>
  <Slides>15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Cascadia Code</vt:lpstr>
      <vt:lpstr>Calibri</vt:lpstr>
      <vt:lpstr>Arial</vt:lpstr>
      <vt:lpstr>IBM Plex Sans</vt:lpstr>
      <vt:lpstr>IBM Plex Sans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Black Modern Futuristic Technology Presentation</dc:title>
  <cp:lastModifiedBy>Microsoft Office User</cp:lastModifiedBy>
  <cp:revision>31</cp:revision>
  <dcterms:created xsi:type="dcterms:W3CDTF">2006-08-16T00:00:00Z</dcterms:created>
  <dcterms:modified xsi:type="dcterms:W3CDTF">2024-12-17T22:10:44Z</dcterms:modified>
  <dc:identifier>DAGZjFcZy3I</dc:identifier>
</cp:coreProperties>
</file>